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6858000" cx="12192000"/>
  <p:notesSz cx="6858000" cy="9144000"/>
  <p:embeddedFontLst>
    <p:embeddedFont>
      <p:font typeface="JetBrains Mon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gWixqMVsg1IT8IvYOTPlh9L4WD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JetBrainsMono-bold.fntdata"/><Relationship Id="rId20" Type="http://schemas.openxmlformats.org/officeDocument/2006/relationships/slide" Target="slides/slide16.xml"/><Relationship Id="rId42" Type="http://schemas.openxmlformats.org/officeDocument/2006/relationships/font" Target="fonts/JetBrainsMono-boldItalic.fntdata"/><Relationship Id="rId41" Type="http://schemas.openxmlformats.org/officeDocument/2006/relationships/font" Target="fonts/JetBrainsMono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JetBrainsMono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fdbf3d088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0" name="Google Shape;190;g37fdbf3d088_0_1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fdbf3d088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1" name="Google Shape;201;g37fdbf3d088_0_2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7fdbf3d088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0" name="Google Shape;210;g37fdbf3d088_0_2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01ed3c4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8" name="Google Shape;218;g3801ed3c4e9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7fdbf3d088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6" name="Google Shape;226;g37fdbf3d088_0_1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807de17ad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3" name="Google Shape;243;g3807de17ad9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807de17ad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g3807de17ad9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807de17ad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g3807de17ad9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807de17ad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g3807de17ad9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7fdbf3d08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g37fdbf3d088_0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4" name="Google Shape;28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801ed3c4e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g3801ed3c4e9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7fdbf3d088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6" name="Google Shape;316;g37fdbf3d088_0_1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801ed3c4e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3" name="Google Shape;333;g3801ed3c4e9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801ed3c4e9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7" name="Google Shape;347;g3801ed3c4e9_0_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801ed3c4e9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g3801ed3c4e9_0_1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801ed3c4e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5" name="Google Shape;375;g3801ed3c4e9_0_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801ed3c4e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1" name="Google Shape;391;g3801ed3c4e9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801ed3c4e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g3801ed3c4e9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801ed3c4e9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g3801ed3c4e9_0_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801ed3c4e9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6" name="Google Shape;426;g3801ed3c4e9_0_2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801ed3c4e9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9" name="Google Shape;439;g3801ed3c4e9_0_2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01ed3c4e9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8" name="Google Shape;448;g3801ed3c4e9_0_2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7" name="Google Shape;45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fdbf3d08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g37fdbf3d088_0_1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fdbf3d08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g37fdbf3d088_0_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801ed3c4e9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g3801ed3c4e9_0_2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7fdbf3d08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g37fdbf3d088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fdbf3d088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g37fdbf3d088_0_1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7fdbf3d08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g37fdbf3d088_0_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3.jpg"/><Relationship Id="rId5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0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46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39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48.png"/><Relationship Id="rId5" Type="http://schemas.openxmlformats.org/officeDocument/2006/relationships/image" Target="../media/image37.png"/><Relationship Id="rId6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Relationship Id="rId5" Type="http://schemas.openxmlformats.org/officeDocument/2006/relationships/image" Target="../media/image44.png"/><Relationship Id="rId6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27.pn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1" cy="627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413" y="520254"/>
            <a:ext cx="3776436" cy="230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 b="8627" l="11567" r="14262" t="13214"/>
          <a:stretch/>
        </p:blipFill>
        <p:spPr>
          <a:xfrm>
            <a:off x="7564687" y="2263028"/>
            <a:ext cx="5751920" cy="606116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736925" y="3407150"/>
            <a:ext cx="6925500" cy="16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Hacking with AI SASTs: From Hype to Hands-On Results</a:t>
            </a:r>
            <a:endParaRPr b="1" i="0" sz="38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736921" y="5748397"/>
            <a:ext cx="3823504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Joshua Rogers</a:t>
            </a:r>
            <a:endParaRPr b="0" i="0" sz="2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736921" y="5336124"/>
            <a:ext cx="3823504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SPEAKER</a:t>
            </a:r>
            <a:endParaRPr b="1" i="0" sz="15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7367751" y="1471076"/>
            <a:ext cx="40978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4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4369" y="639655"/>
            <a:ext cx="68580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685" y="336694"/>
            <a:ext cx="11349646" cy="618461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7"/>
          <p:cNvSpPr txBox="1"/>
          <p:nvPr/>
        </p:nvSpPr>
        <p:spPr>
          <a:xfrm>
            <a:off x="599700" y="3256600"/>
            <a:ext cx="4043400" cy="3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GH/GL/… &amp; File Upload.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Full Code Scans.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Branch Scans.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PR/MR Scans.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“Taint/Flow” A</a:t>
            </a: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nalysis</a:t>
            </a: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F/P Detection.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Custom Policies/Rules.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Scheduled, Automatic, </a:t>
            </a: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Recurring</a:t>
            </a: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, On-Demand.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5097083" y="166216"/>
            <a:ext cx="19978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KAZHACKSTAN</a:t>
            </a:r>
            <a:endParaRPr b="1" i="0" sz="10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4232700" y="3535751"/>
            <a:ext cx="34572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Hooks to scan changes.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Blocking/non-blocking.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Bot responses in PRs.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Alerts to Slack, et al.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IDE Plugins (some).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7689900" y="3256600"/>
            <a:ext cx="3902400" cy="17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Remediation Guidance.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Offer suggested patches.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Submit patches as PRs.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646" y="1482498"/>
            <a:ext cx="630702" cy="63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4925" y="1482498"/>
            <a:ext cx="630702" cy="63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9905" y="1482498"/>
            <a:ext cx="630702" cy="63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 txBox="1"/>
          <p:nvPr/>
        </p:nvSpPr>
        <p:spPr>
          <a:xfrm>
            <a:off x="6106509" y="638503"/>
            <a:ext cx="5359078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15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747431" y="638503"/>
            <a:ext cx="5359078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Common Functionality</a:t>
            </a:r>
            <a:endParaRPr b="1" i="0" sz="25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847638" y="2383150"/>
            <a:ext cx="2634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Code Scans</a:t>
            </a:r>
            <a:endParaRPr b="1" i="0" sz="23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86" name="Google Shape;186;p7"/>
          <p:cNvSpPr txBox="1"/>
          <p:nvPr/>
        </p:nvSpPr>
        <p:spPr>
          <a:xfrm>
            <a:off x="4354926" y="2383150"/>
            <a:ext cx="2739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CI/CD Hooks</a:t>
            </a:r>
            <a:endParaRPr b="1" i="0" sz="23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87" name="Google Shape;187;p7"/>
          <p:cNvSpPr txBox="1"/>
          <p:nvPr/>
        </p:nvSpPr>
        <p:spPr>
          <a:xfrm>
            <a:off x="7967501" y="2383138"/>
            <a:ext cx="3103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Auto-Patching</a:t>
            </a:r>
            <a:endParaRPr b="1" i="0" sz="23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37fdbf3d088_0_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7fdbf3d088_0_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37fdbf3d088_0_174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95" name="Google Shape;195;g37fdbf3d088_0_174"/>
          <p:cNvSpPr txBox="1"/>
          <p:nvPr/>
        </p:nvSpPr>
        <p:spPr>
          <a:xfrm>
            <a:off x="5684600" y="1752925"/>
            <a:ext cx="62025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SSO Support.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No-Retention Policies.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Audit Trails &amp; Logging.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RBAC Permissions.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Cross-Domain Identity Management (SCIM).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Reporting Dashboards.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Reporting Exports.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Dependency Scanning.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APIs.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Integrations (other SASTs).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Report Exporting (CSV, SARIF, PDF).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Policy-As-Scan.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196" name="Google Shape;196;g37fdbf3d088_0_174"/>
          <p:cNvSpPr txBox="1"/>
          <p:nvPr/>
        </p:nvSpPr>
        <p:spPr>
          <a:xfrm>
            <a:off x="6106256" y="1029728"/>
            <a:ext cx="5359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Bonus Stuff</a:t>
            </a:r>
            <a:endParaRPr b="1" i="0" sz="29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97" name="Google Shape;197;g37fdbf3d088_0_174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198" name="Google Shape;198;g37fdbf3d088_0_174" title="Screenshot 2025-09-17 at 03.43.1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925" y="381049"/>
            <a:ext cx="4938076" cy="6095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37fdbf3d088_0_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7fdbf3d088_0_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361" y="1349115"/>
            <a:ext cx="1029277" cy="102927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37fdbf3d088_0_204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06" name="Google Shape;206;g37fdbf3d088_0_204"/>
          <p:cNvSpPr txBox="1"/>
          <p:nvPr/>
        </p:nvSpPr>
        <p:spPr>
          <a:xfrm>
            <a:off x="1254175" y="2613391"/>
            <a:ext cx="9683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8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How They Work</a:t>
            </a:r>
            <a:endParaRPr b="1" i="0" sz="68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07" name="Google Shape;207;g37fdbf3d088_0_204"/>
          <p:cNvSpPr txBox="1"/>
          <p:nvPr/>
        </p:nvSpPr>
        <p:spPr>
          <a:xfrm>
            <a:off x="3185131" y="3864203"/>
            <a:ext cx="582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Maybe</a:t>
            </a:r>
            <a:r>
              <a:rPr lang="en" sz="22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.</a:t>
            </a:r>
            <a:endParaRPr b="0" i="0" sz="2200" u="none" cap="none" strike="noStrike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37fdbf3d088_0_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7fdbf3d088_0_212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214" name="Google Shape;214;g37fdbf3d088_0_212" title="quote-tide-comes-in-tide-goes-out-you-can-t-explain-it-bill-o-reilly-63-33-45-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7875" y="1524000"/>
            <a:ext cx="809625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37fdbf3d088_0_212" title="quote-tide-comes-in-tide-goes-out-you-can-t-explain-it-bill-o-reilly-63-33-4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875" y="1524000"/>
            <a:ext cx="80962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3801ed3c4e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801ed3c4e9_0_0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222" name="Google Shape;222;g3801ed3c4e9_0_0" title="Untitl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0525" y="0"/>
            <a:ext cx="87458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801ed3c4e9_0_0" title="a6cakd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475" y="617323"/>
            <a:ext cx="4097700" cy="574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37fdbf3d088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7fdbf3d088_0_191"/>
          <p:cNvSpPr txBox="1"/>
          <p:nvPr/>
        </p:nvSpPr>
        <p:spPr>
          <a:xfrm>
            <a:off x="594425" y="2930324"/>
            <a:ext cx="37605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Code Retrieval.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AST Generation.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Indexing of Code.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Context Enrichment.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App </a:t>
            </a: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Identification</a:t>
            </a: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Dependency Identification.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Behavior Analysis.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30" name="Google Shape;230;g37fdbf3d088_0_191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31" name="Google Shape;231;g37fdbf3d088_0_191"/>
          <p:cNvSpPr txBox="1"/>
          <p:nvPr/>
        </p:nvSpPr>
        <p:spPr>
          <a:xfrm>
            <a:off x="3722101" y="2873300"/>
            <a:ext cx="45381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Query LLM with data.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Query with opengrep rules.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Custom SASTs.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Tools e.g. ripgrep.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Function Analysis.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Risky Behavior Analysis.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Protection Checks.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Contextual Checks.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Authorization Checks.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Usage Identification.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Source/Sink Analysis.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Custom “Rules”.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32" name="Google Shape;232;g37fdbf3d088_0_191"/>
          <p:cNvSpPr txBox="1"/>
          <p:nvPr/>
        </p:nvSpPr>
        <p:spPr>
          <a:xfrm>
            <a:off x="7827650" y="2930310"/>
            <a:ext cx="42162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False Positive Detection.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(More) Context Retrieval.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Taint Reasoning.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Function-Level Prompts.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Duplicate Detection.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Reachability Analysis.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Context Analysis.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Trust Boundary Analysis.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Severity Scoring.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Patch Generation.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33" name="Google Shape;233;g37fdbf3d088_0_191"/>
          <p:cNvSpPr txBox="1"/>
          <p:nvPr/>
        </p:nvSpPr>
        <p:spPr>
          <a:xfrm>
            <a:off x="847654" y="2357950"/>
            <a:ext cx="3551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Stage 1: Intake</a:t>
            </a:r>
            <a:endParaRPr b="1" i="0" sz="23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34" name="Google Shape;234;g37fdbf3d088_0_191"/>
          <p:cNvSpPr txBox="1"/>
          <p:nvPr/>
        </p:nvSpPr>
        <p:spPr>
          <a:xfrm>
            <a:off x="4068176" y="2357950"/>
            <a:ext cx="3764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Stage 2: Discovery</a:t>
            </a:r>
            <a:endParaRPr b="1" i="0" sz="23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35" name="Google Shape;235;g37fdbf3d088_0_191"/>
          <p:cNvSpPr txBox="1"/>
          <p:nvPr/>
        </p:nvSpPr>
        <p:spPr>
          <a:xfrm>
            <a:off x="7956348" y="2357950"/>
            <a:ext cx="3958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Stage 3: Validation</a:t>
            </a:r>
            <a:endParaRPr b="1" i="0" sz="23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36" name="Google Shape;236;g37fdbf3d088_0_191"/>
          <p:cNvSpPr txBox="1"/>
          <p:nvPr/>
        </p:nvSpPr>
        <p:spPr>
          <a:xfrm>
            <a:off x="747431" y="638503"/>
            <a:ext cx="5359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How They Work.. Maybe.</a:t>
            </a:r>
            <a:endParaRPr b="1" i="0" sz="25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37" name="Google Shape;237;g37fdbf3d088_0_191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238" name="Google Shape;238;g37fdbf3d088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646" y="1555073"/>
            <a:ext cx="630702" cy="63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7fdbf3d088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8771" y="1555073"/>
            <a:ext cx="630702" cy="63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7fdbf3d088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9896" y="1627686"/>
            <a:ext cx="630702" cy="63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3807de17ad9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3807de17ad9_0_10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47" name="Google Shape;247;g3807de17ad9_0_10"/>
          <p:cNvSpPr txBox="1"/>
          <p:nvPr/>
        </p:nvSpPr>
        <p:spPr>
          <a:xfrm>
            <a:off x="1254150" y="455641"/>
            <a:ext cx="96837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ZeroPath: Result Viewer</a:t>
            </a:r>
            <a:endParaRPr b="1" i="0" sz="35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248" name="Google Shape;248;g3807de17ad9_0_10" title="Screenshot 2025-09-17 at 22.06.56.png"/>
          <p:cNvPicPr preferRelativeResize="0"/>
          <p:nvPr/>
        </p:nvPicPr>
        <p:blipFill rotWithShape="1">
          <a:blip r:embed="rId4">
            <a:alphaModFix/>
          </a:blip>
          <a:srcRect b="42119" l="0" r="12869" t="0"/>
          <a:stretch/>
        </p:blipFill>
        <p:spPr>
          <a:xfrm>
            <a:off x="367500" y="1208725"/>
            <a:ext cx="11457300" cy="414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3807de17ad9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3807de17ad9_0_19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55" name="Google Shape;255;g3807de17ad9_0_19"/>
          <p:cNvSpPr txBox="1"/>
          <p:nvPr/>
        </p:nvSpPr>
        <p:spPr>
          <a:xfrm>
            <a:off x="8516475" y="2065375"/>
            <a:ext cx="40977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Corgea:</a:t>
            </a:r>
            <a:br>
              <a:rPr b="1" lang="en" sz="35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b="1" lang="en" sz="35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Issue</a:t>
            </a:r>
            <a:br>
              <a:rPr b="1" lang="en" sz="35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b="1" lang="en" sz="35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Viewer</a:t>
            </a:r>
            <a:endParaRPr b="1" i="0" sz="35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256" name="Google Shape;256;g3807de17ad9_0_19" title="Screenshot 2025-09-17 at 21.55.57.png"/>
          <p:cNvPicPr preferRelativeResize="0"/>
          <p:nvPr/>
        </p:nvPicPr>
        <p:blipFill rotWithShape="1">
          <a:blip r:embed="rId4">
            <a:alphaModFix/>
          </a:blip>
          <a:srcRect b="3365" l="0" r="26643" t="8992"/>
          <a:stretch/>
        </p:blipFill>
        <p:spPr>
          <a:xfrm>
            <a:off x="44475" y="0"/>
            <a:ext cx="890597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3807de17ad9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3807de17ad9_0_27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63" name="Google Shape;263;g3807de17ad9_0_27"/>
          <p:cNvSpPr txBox="1"/>
          <p:nvPr/>
        </p:nvSpPr>
        <p:spPr>
          <a:xfrm>
            <a:off x="1254150" y="455641"/>
            <a:ext cx="96837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Corgea: Reachability</a:t>
            </a:r>
            <a:endParaRPr b="1" i="0" sz="35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264" name="Google Shape;264;g3807de17ad9_0_27" title="Screenshot 2025-09-17 at 21.56.08.png"/>
          <p:cNvPicPr preferRelativeResize="0"/>
          <p:nvPr/>
        </p:nvPicPr>
        <p:blipFill rotWithShape="1">
          <a:blip r:embed="rId4">
            <a:alphaModFix/>
          </a:blip>
          <a:srcRect b="0" l="0" r="25832" t="0"/>
          <a:stretch/>
        </p:blipFill>
        <p:spPr>
          <a:xfrm>
            <a:off x="1225088" y="1041475"/>
            <a:ext cx="9741824" cy="545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g3807de17ad9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807de17ad9_0_35" title="ZeroPath-TA.png"/>
          <p:cNvPicPr preferRelativeResize="0"/>
          <p:nvPr/>
        </p:nvPicPr>
        <p:blipFill rotWithShape="1">
          <a:blip r:embed="rId4">
            <a:alphaModFix/>
          </a:blip>
          <a:srcRect b="0" l="7288" r="3169" t="23354"/>
          <a:stretch/>
        </p:blipFill>
        <p:spPr>
          <a:xfrm>
            <a:off x="2007123" y="1031950"/>
            <a:ext cx="8177751" cy="542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807de17ad9_0_35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72" name="Google Shape;272;g3807de17ad9_0_35"/>
          <p:cNvSpPr txBox="1"/>
          <p:nvPr/>
        </p:nvSpPr>
        <p:spPr>
          <a:xfrm>
            <a:off x="1254150" y="455641"/>
            <a:ext cx="96837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ZeroPath</a:t>
            </a:r>
            <a:r>
              <a:rPr b="1" lang="en" sz="35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: Reachability</a:t>
            </a:r>
            <a:endParaRPr b="1" i="0" sz="35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0000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1" cy="627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 title="IMG_5729.jpg"/>
          <p:cNvPicPr preferRelativeResize="0"/>
          <p:nvPr/>
        </p:nvPicPr>
        <p:blipFill rotWithShape="1">
          <a:blip r:embed="rId4">
            <a:alphaModFix/>
          </a:blip>
          <a:srcRect b="21673" l="20519" r="17054" t="0"/>
          <a:stretch/>
        </p:blipFill>
        <p:spPr>
          <a:xfrm>
            <a:off x="8575025" y="1151075"/>
            <a:ext cx="2890541" cy="483585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" name="Google Shape;98;p2"/>
          <p:cNvSpPr txBox="1"/>
          <p:nvPr/>
        </p:nvSpPr>
        <p:spPr>
          <a:xfrm>
            <a:off x="747431" y="638503"/>
            <a:ext cx="5359078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ABOUT ME</a:t>
            </a:r>
            <a:endParaRPr b="1" i="0" sz="25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64301" y="1380461"/>
            <a:ext cx="6660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Joshua Rogers</a:t>
            </a:r>
            <a:endParaRPr b="1" i="0" sz="5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864296" y="2330921"/>
            <a:ext cx="535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Executive Senior Principal Lead Head of Security Architectural Engineering</a:t>
            </a:r>
            <a:endParaRPr b="1" i="1" sz="15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864300" y="3157050"/>
            <a:ext cx="76464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15 years in the scene. experience in troublemaking, asking the difficult/wrong questions, hacking, exploit dev, sec engineering, programming, incident responding, incident creating, problem solving, trend-setting, trolling, bartending, travelling, …</a:t>
            </a:r>
            <a:r>
              <a:rPr lang="en" sz="15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and so on.</a:t>
            </a:r>
            <a:endParaRPr sz="15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Taking the ethical out of ethical hacking, and putting the offensive into offensive security.</a:t>
            </a:r>
            <a:endParaRPr sz="15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Currently: Freelance work + AppSec Engineer/Security Researcher     ……         for a Crypto Company.</a:t>
            </a:r>
            <a:endParaRPr sz="15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7367751" y="586457"/>
            <a:ext cx="40978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103" name="Google Shape;103;p2" title="qr-cod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558250"/>
            <a:ext cx="1299749" cy="129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37fdbf3d088_0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7fdbf3d088_0_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361" y="1349115"/>
            <a:ext cx="1029277" cy="102927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37fdbf3d088_0_96"/>
          <p:cNvSpPr txBox="1"/>
          <p:nvPr/>
        </p:nvSpPr>
        <p:spPr>
          <a:xfrm>
            <a:off x="3185031" y="4362053"/>
            <a:ext cx="5821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What went wel</a:t>
            </a:r>
            <a:r>
              <a:rPr lang="en" sz="23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l;</a:t>
            </a:r>
            <a:r>
              <a:rPr lang="en" sz="23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what didn’t.</a:t>
            </a:r>
            <a:endParaRPr b="0" i="0" sz="2300" u="none" cap="none" strike="noStrike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80" name="Google Shape;280;g37fdbf3d088_0_96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81" name="Google Shape;281;g37fdbf3d088_0_96"/>
          <p:cNvSpPr txBox="1"/>
          <p:nvPr/>
        </p:nvSpPr>
        <p:spPr>
          <a:xfrm>
            <a:off x="1254175" y="2613391"/>
            <a:ext cx="9683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7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Results</a:t>
            </a:r>
            <a:endParaRPr b="1" i="0" sz="87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935" y="361104"/>
            <a:ext cx="11311147" cy="61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"/>
          <p:cNvSpPr txBox="1"/>
          <p:nvPr/>
        </p:nvSpPr>
        <p:spPr>
          <a:xfrm>
            <a:off x="5097083" y="166216"/>
            <a:ext cx="19978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88" name="Google Shape;288;p4"/>
          <p:cNvSpPr txBox="1"/>
          <p:nvPr/>
        </p:nvSpPr>
        <p:spPr>
          <a:xfrm>
            <a:off x="6650125" y="5079775"/>
            <a:ext cx="18123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300" lIns="70625" spcFirstLastPara="1" rIns="70625" wrap="square" tIns="35300">
            <a:spAutoFit/>
          </a:bodyPr>
          <a:lstStyle/>
          <a:p>
            <a:pPr indent="-309915" lvl="0" marL="35313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etBrains Mono"/>
              <a:buChar char="●"/>
            </a:pPr>
            <a:r>
              <a:rPr lang="en" sz="2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sudo.</a:t>
            </a:r>
            <a:endParaRPr sz="21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09915" lvl="0" marL="35313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etBrains Mono"/>
              <a:buChar char="●"/>
            </a:pPr>
            <a:r>
              <a:rPr lang="en" sz="2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libwebm.</a:t>
            </a:r>
            <a:endParaRPr sz="21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09915" lvl="0" marL="35313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etBrains Mono"/>
              <a:buChar char="●"/>
            </a:pPr>
            <a:r>
              <a:rPr lang="en" sz="2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Next.js.</a:t>
            </a:r>
            <a:endParaRPr sz="21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89" name="Google Shape;289;p4"/>
          <p:cNvSpPr txBox="1"/>
          <p:nvPr/>
        </p:nvSpPr>
        <p:spPr>
          <a:xfrm>
            <a:off x="747431" y="638503"/>
            <a:ext cx="535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The Good</a:t>
            </a:r>
            <a:endParaRPr b="1" i="0" sz="30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90" name="Google Shape;290;p4"/>
          <p:cNvSpPr txBox="1"/>
          <p:nvPr/>
        </p:nvSpPr>
        <p:spPr>
          <a:xfrm>
            <a:off x="7367751" y="586457"/>
            <a:ext cx="40978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91" name="Google Shape;291;p4"/>
          <p:cNvSpPr txBox="1"/>
          <p:nvPr/>
        </p:nvSpPr>
        <p:spPr>
          <a:xfrm>
            <a:off x="6526300" y="4497638"/>
            <a:ext cx="37650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5300" lIns="70625" spcFirstLastPara="1" rIns="70625" wrap="square" tIns="353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44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Top Findings In:</a:t>
            </a:r>
            <a:endParaRPr b="1" i="0" sz="2544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92" name="Google Shape;292;p4"/>
          <p:cNvSpPr txBox="1"/>
          <p:nvPr/>
        </p:nvSpPr>
        <p:spPr>
          <a:xfrm>
            <a:off x="965696" y="2084700"/>
            <a:ext cx="3039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JetBrains Mono"/>
              <a:buChar char="●"/>
            </a:pP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ZeroPath.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JetBrains Mono"/>
              <a:buChar char="●"/>
            </a:pP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Corgea.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JetBrains Mono"/>
              <a:buChar char="●"/>
            </a:pP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Almanax.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93" name="Google Shape;293;p4"/>
          <p:cNvSpPr txBox="1"/>
          <p:nvPr/>
        </p:nvSpPr>
        <p:spPr>
          <a:xfrm>
            <a:off x="747423" y="1488125"/>
            <a:ext cx="1628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Top 3:</a:t>
            </a:r>
            <a:endParaRPr b="1" i="0" sz="27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94" name="Google Shape;294;p4"/>
          <p:cNvSpPr txBox="1"/>
          <p:nvPr/>
        </p:nvSpPr>
        <p:spPr>
          <a:xfrm>
            <a:off x="747423" y="4894225"/>
            <a:ext cx="2466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Untested:</a:t>
            </a:r>
            <a:endParaRPr b="1" i="0" sz="27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95" name="Google Shape;295;p4"/>
          <p:cNvSpPr txBox="1"/>
          <p:nvPr/>
        </p:nvSpPr>
        <p:spPr>
          <a:xfrm>
            <a:off x="965697" y="5475450"/>
            <a:ext cx="3477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JetBrains Mono"/>
              <a:buChar char="●"/>
            </a:pP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DryRun Security.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96" name="Google Shape;296;p4"/>
          <p:cNvSpPr txBox="1"/>
          <p:nvPr/>
        </p:nvSpPr>
        <p:spPr>
          <a:xfrm>
            <a:off x="747423" y="3191163"/>
            <a:ext cx="411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Needs Improving:</a:t>
            </a:r>
            <a:endParaRPr b="1" i="0" sz="27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97" name="Google Shape;297;p4"/>
          <p:cNvSpPr txBox="1"/>
          <p:nvPr/>
        </p:nvSpPr>
        <p:spPr>
          <a:xfrm>
            <a:off x="965698" y="3747000"/>
            <a:ext cx="3708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JetBrains Mono"/>
              <a:buChar char="●"/>
            </a:pP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Gecko Security.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JetBrains Mono"/>
              <a:buChar char="●"/>
            </a:pP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Amplify Security.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98" name="Google Shape;298;p4"/>
          <p:cNvSpPr txBox="1"/>
          <p:nvPr/>
        </p:nvSpPr>
        <p:spPr>
          <a:xfrm>
            <a:off x="5567213" y="1361600"/>
            <a:ext cx="68226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Hundreds of real vulns.</a:t>
            </a:r>
            <a:endParaRPr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Excellent bug-hunting results.</a:t>
            </a:r>
            <a:endParaRPr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Serious logic/business bugs.</a:t>
            </a:r>
            <a:endParaRPr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Serious architectural issues.</a:t>
            </a:r>
            <a:endParaRPr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Esoteric/context-specific issues.</a:t>
            </a:r>
            <a:endParaRPr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High coverage even in neglected code.</a:t>
            </a:r>
            <a:endParaRPr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Completely broken functionality.</a:t>
            </a:r>
            <a:endParaRPr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RFC/Spec violations.</a:t>
            </a:r>
            <a:endParaRPr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Low(-ish) false positive rate.</a:t>
            </a:r>
            <a:endParaRPr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Low false negative rate.</a:t>
            </a:r>
            <a:endParaRPr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299" name="Google Shape;299;p4"/>
          <p:cNvSpPr txBox="1"/>
          <p:nvPr/>
        </p:nvSpPr>
        <p:spPr>
          <a:xfrm>
            <a:off x="6526310" y="848388"/>
            <a:ext cx="2966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Findings:</a:t>
            </a:r>
            <a:endParaRPr b="1" i="0" sz="25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00" name="Google Shape;300;p4"/>
          <p:cNvSpPr txBox="1"/>
          <p:nvPr/>
        </p:nvSpPr>
        <p:spPr>
          <a:xfrm>
            <a:off x="8624825" y="5079800"/>
            <a:ext cx="3765000" cy="13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5300" lIns="70625" spcFirstLastPara="1" rIns="70625" wrap="square" tIns="35300">
            <a:spAutoFit/>
          </a:bodyPr>
          <a:lstStyle/>
          <a:p>
            <a:pPr indent="-309915" lvl="0" marL="35313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etBrains Mono"/>
              <a:buChar char="●"/>
            </a:pPr>
            <a:r>
              <a:rPr lang="en" sz="2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avahi</a:t>
            </a:r>
            <a:endParaRPr sz="21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09915" lvl="0" marL="35313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etBrains Mono"/>
              <a:buChar char="●"/>
            </a:pPr>
            <a:r>
              <a:rPr lang="en" sz="2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wpa_supplicant</a:t>
            </a:r>
            <a:endParaRPr sz="21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09915" lvl="0" marL="35313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etBrains Mono"/>
              <a:buChar char="●"/>
            </a:pPr>
            <a:r>
              <a:rPr lang="en" sz="2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</a:t>
            </a:r>
            <a:r>
              <a:rPr lang="en" sz="2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url</a:t>
            </a:r>
            <a:endParaRPr sz="21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09915" lvl="0" marL="35313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etBrains Mono"/>
              <a:buChar char="●"/>
            </a:pPr>
            <a:r>
              <a:rPr lang="en" sz="2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</a:t>
            </a:r>
            <a:r>
              <a:rPr lang="en" sz="2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quid (200+)</a:t>
            </a:r>
            <a:endParaRPr sz="21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3801ed3c4e9_0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935" y="361104"/>
            <a:ext cx="11311147" cy="61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3801ed3c4e9_0_46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07" name="Google Shape;307;g3801ed3c4e9_0_46"/>
          <p:cNvSpPr txBox="1"/>
          <p:nvPr/>
        </p:nvSpPr>
        <p:spPr>
          <a:xfrm>
            <a:off x="747431" y="638503"/>
            <a:ext cx="535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The Not So Good</a:t>
            </a:r>
            <a:endParaRPr b="1" i="0" sz="30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08" name="Google Shape;308;g3801ed3c4e9_0_46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09" name="Google Shape;309;g3801ed3c4e9_0_46"/>
          <p:cNvSpPr txBox="1"/>
          <p:nvPr/>
        </p:nvSpPr>
        <p:spPr>
          <a:xfrm>
            <a:off x="853188" y="1829375"/>
            <a:ext cx="107334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Some i</a:t>
            </a: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nconsistent critical findings (“</a:t>
            </a:r>
            <a:r>
              <a:rPr i="1"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Just run it a second time</a:t>
            </a: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”).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Malicious code detection didn’t work at all (except Almanax).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False positive detection didn't always work so well.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Deduplication gaps.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Security drift: trivial issues labeled critical and vice-versa.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Difficult to understand report descriptions (sometimes).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Poor patch generation.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Some poor interoperability understanding and indexing techniques.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Poor issue taxonomy.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Some logic bugs missed.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Prompt Injection (lol).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Lots of UI bugs (but all companies VERY appreciative+quick to fix)</a:t>
            </a:r>
            <a:endParaRPr sz="20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10" name="Google Shape;310;g3801ed3c4e9_0_46"/>
          <p:cNvSpPr txBox="1"/>
          <p:nvPr/>
        </p:nvSpPr>
        <p:spPr>
          <a:xfrm>
            <a:off x="631074" y="1429175"/>
            <a:ext cx="325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Findings:</a:t>
            </a:r>
            <a:endParaRPr b="1" i="0" sz="24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311" name="Google Shape;311;g3801ed3c4e9_0_46" title="Screenshot 2025-09-17 at 15.26.3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501" y="2970850"/>
            <a:ext cx="3213050" cy="32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801ed3c4e9_0_46" title="Screenshot 2025-09-17 at 15.25.4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1311" y="5327225"/>
            <a:ext cx="2776185" cy="6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3801ed3c4e9_0_46"/>
          <p:cNvSpPr txBox="1"/>
          <p:nvPr/>
        </p:nvSpPr>
        <p:spPr>
          <a:xfrm>
            <a:off x="5804450" y="5113625"/>
            <a:ext cx="1563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image-size:</a:t>
            </a:r>
            <a:endParaRPr sz="15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g37fdbf3d088_0_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685" y="336694"/>
            <a:ext cx="11349646" cy="618461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37fdbf3d088_0_157"/>
          <p:cNvSpPr txBox="1"/>
          <p:nvPr/>
        </p:nvSpPr>
        <p:spPr>
          <a:xfrm>
            <a:off x="454850" y="3161275"/>
            <a:ext cx="38493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Excellent single-function “obvious” results.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Not so good at large/complicated code.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Great at simple malicious code detection.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Raw-bones solutions, not yet a mature product.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20" name="Google Shape;320;g37fdbf3d088_0_157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21" name="Google Shape;321;g37fdbf3d088_0_157"/>
          <p:cNvSpPr txBox="1"/>
          <p:nvPr/>
        </p:nvSpPr>
        <p:spPr>
          <a:xfrm>
            <a:off x="3912388" y="3161275"/>
            <a:ext cx="41628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Discovered nearly all “test-case” issues.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Discovered real vulns</a:t>
            </a:r>
            <a:b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in big codebases.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Tons of F/Ps.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Malicious detection sucks.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Excellent U</a:t>
            </a: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</a:t>
            </a: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&amp; reports.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Tons of bugs in UI.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PR reviews failed hard.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22" name="Google Shape;322;g37fdbf3d088_0_157"/>
          <p:cNvSpPr txBox="1"/>
          <p:nvPr/>
        </p:nvSpPr>
        <p:spPr>
          <a:xfrm>
            <a:off x="7542975" y="3091063"/>
            <a:ext cx="44073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Discovered all</a:t>
            </a:r>
            <a:b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“test-case” issues.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Intimidatingly good bug</a:t>
            </a:r>
            <a:b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and vuln findings.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Excellent PR scanning.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In-built issue chatbot.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Even better with policies.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Extremely slow UI.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Complex issuedescriptions.</a:t>
            </a:r>
            <a:endParaRPr sz="1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323" name="Google Shape;323;g37fdbf3d088_0_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4296" y="1596798"/>
            <a:ext cx="630702" cy="63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7fdbf3d088_0_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1775" y="1596798"/>
            <a:ext cx="630702" cy="63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37fdbf3d088_0_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5580" y="1596798"/>
            <a:ext cx="630702" cy="63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37fdbf3d088_0_157"/>
          <p:cNvSpPr txBox="1"/>
          <p:nvPr/>
        </p:nvSpPr>
        <p:spPr>
          <a:xfrm>
            <a:off x="6106509" y="638503"/>
            <a:ext cx="5359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15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27" name="Google Shape;327;g37fdbf3d088_0_157"/>
          <p:cNvSpPr txBox="1"/>
          <p:nvPr/>
        </p:nvSpPr>
        <p:spPr>
          <a:xfrm>
            <a:off x="747431" y="638503"/>
            <a:ext cx="5359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General Results</a:t>
            </a:r>
            <a:endParaRPr b="1" i="0" sz="32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28" name="Google Shape;328;g37fdbf3d088_0_157"/>
          <p:cNvSpPr txBox="1"/>
          <p:nvPr/>
        </p:nvSpPr>
        <p:spPr>
          <a:xfrm>
            <a:off x="864288" y="2600800"/>
            <a:ext cx="263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Almanax</a:t>
            </a:r>
            <a:endParaRPr b="1" i="0" sz="26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29" name="Google Shape;329;g37fdbf3d088_0_157"/>
          <p:cNvSpPr txBox="1"/>
          <p:nvPr/>
        </p:nvSpPr>
        <p:spPr>
          <a:xfrm>
            <a:off x="4371576" y="2600800"/>
            <a:ext cx="2739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Corgea</a:t>
            </a:r>
            <a:endParaRPr b="1" i="0" sz="26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30" name="Google Shape;330;g37fdbf3d088_0_157"/>
          <p:cNvSpPr txBox="1"/>
          <p:nvPr/>
        </p:nvSpPr>
        <p:spPr>
          <a:xfrm>
            <a:off x="7966546" y="2600800"/>
            <a:ext cx="2739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ZeroPath</a:t>
            </a:r>
            <a:endParaRPr b="1" i="0" sz="26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g3801ed3c4e9_0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935" y="361104"/>
            <a:ext cx="11311147" cy="61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801ed3c4e9_0_63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37" name="Google Shape;337;g3801ed3c4e9_0_63"/>
          <p:cNvSpPr txBox="1"/>
          <p:nvPr/>
        </p:nvSpPr>
        <p:spPr>
          <a:xfrm>
            <a:off x="747431" y="638503"/>
            <a:ext cx="5359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Funny Findings</a:t>
            </a:r>
            <a:endParaRPr b="1" i="0" sz="25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38" name="Google Shape;338;g3801ed3c4e9_0_63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39" name="Google Shape;339;g3801ed3c4e9_0_63"/>
          <p:cNvSpPr txBox="1"/>
          <p:nvPr/>
        </p:nvSpPr>
        <p:spPr>
          <a:xfrm>
            <a:off x="528950" y="1482475"/>
            <a:ext cx="7505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</a:t>
            </a:r>
            <a:r>
              <a:rPr b="1"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url: vulnerability in .. broken code.</a:t>
            </a:r>
            <a:endParaRPr b="1"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340" name="Google Shape;340;g3801ed3c4e9_0_63" title="Screenshot 2025-09-17 at 15.41.58.png"/>
          <p:cNvPicPr preferRelativeResize="0"/>
          <p:nvPr/>
        </p:nvPicPr>
        <p:blipFill rotWithShape="1">
          <a:blip r:embed="rId4">
            <a:alphaModFix/>
          </a:blip>
          <a:srcRect b="0" l="0" r="0" t="44320"/>
          <a:stretch/>
        </p:blipFill>
        <p:spPr>
          <a:xfrm>
            <a:off x="516450" y="2064675"/>
            <a:ext cx="5590176" cy="12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3801ed3c4e9_0_63"/>
          <p:cNvSpPr txBox="1"/>
          <p:nvPr/>
        </p:nvSpPr>
        <p:spPr>
          <a:xfrm>
            <a:off x="528950" y="3849925"/>
            <a:ext cx="6838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squid</a:t>
            </a:r>
            <a:r>
              <a:rPr b="1"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vulnerability in .. broken code.</a:t>
            </a:r>
            <a:endParaRPr b="1"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42" name="Google Shape;342;g3801ed3c4e9_0_63"/>
          <p:cNvSpPr txBox="1"/>
          <p:nvPr/>
        </p:nvSpPr>
        <p:spPr>
          <a:xfrm>
            <a:off x="6106625" y="2691000"/>
            <a:ext cx="621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sudo</a:t>
            </a:r>
            <a:r>
              <a:rPr b="1" lang="en" sz="19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vulnerability in .. broken code.</a:t>
            </a:r>
            <a:endParaRPr b="1" sz="19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343" name="Google Shape;343;g3801ed3c4e9_0_63" title="Screenshot 2025-09-17 at 15.44.37.png"/>
          <p:cNvPicPr preferRelativeResize="0"/>
          <p:nvPr/>
        </p:nvPicPr>
        <p:blipFill rotWithShape="1">
          <a:blip r:embed="rId5">
            <a:alphaModFix/>
          </a:blip>
          <a:srcRect b="11268" l="0" r="0" t="0"/>
          <a:stretch/>
        </p:blipFill>
        <p:spPr>
          <a:xfrm>
            <a:off x="669200" y="4234825"/>
            <a:ext cx="5621326" cy="221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3801ed3c4e9_0_63" title="Screenshot 2025-09-17 at 15.47.0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8350" y="3100002"/>
            <a:ext cx="5359199" cy="2541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3801ed3c4e9_0_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935" y="361104"/>
            <a:ext cx="11311147" cy="61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3801ed3c4e9_0_113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51" name="Google Shape;351;g3801ed3c4e9_0_113"/>
          <p:cNvSpPr txBox="1"/>
          <p:nvPr/>
        </p:nvSpPr>
        <p:spPr>
          <a:xfrm>
            <a:off x="747431" y="638503"/>
            <a:ext cx="5359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“Logical” Findings</a:t>
            </a:r>
            <a:endParaRPr b="1" sz="29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52" name="Google Shape;352;g3801ed3c4e9_0_113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53" name="Google Shape;353;g3801ed3c4e9_0_113"/>
          <p:cNvSpPr txBox="1"/>
          <p:nvPr/>
        </p:nvSpPr>
        <p:spPr>
          <a:xfrm>
            <a:off x="729188" y="1175075"/>
            <a:ext cx="56349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51875" lIns="103750" spcFirstLastPara="1" rIns="103750" wrap="square" tIns="5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2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n</a:t>
            </a:r>
            <a:r>
              <a:rPr b="1" lang="en" sz="2102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oble-curves: reachable raise</a:t>
            </a:r>
            <a:endParaRPr sz="2102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354" name="Google Shape;354;g3801ed3c4e9_0_113" title="Screenshot 2025-09-17 at 18.38.1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650" y="1714450"/>
            <a:ext cx="5048748" cy="3095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801ed3c4e9_0_113" title="Screenshot 2025-09-17 at 18.40.57.png"/>
          <p:cNvPicPr preferRelativeResize="0"/>
          <p:nvPr/>
        </p:nvPicPr>
        <p:blipFill rotWithShape="1">
          <a:blip r:embed="rId5">
            <a:alphaModFix/>
          </a:blip>
          <a:srcRect b="0" l="5150" r="0" t="0"/>
          <a:stretch/>
        </p:blipFill>
        <p:spPr>
          <a:xfrm>
            <a:off x="6280900" y="1718150"/>
            <a:ext cx="5359201" cy="277287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801ed3c4e9_0_113"/>
          <p:cNvSpPr txBox="1"/>
          <p:nvPr/>
        </p:nvSpPr>
        <p:spPr>
          <a:xfrm>
            <a:off x="6280901" y="1168912"/>
            <a:ext cx="52437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75" lIns="96550" spcFirstLastPara="1" rIns="96550" wrap="square" tIns="48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84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sudo: incorrect buffer allocation</a:t>
            </a:r>
            <a:endParaRPr sz="1984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57" name="Google Shape;357;g3801ed3c4e9_0_113"/>
          <p:cNvSpPr txBox="1"/>
          <p:nvPr/>
        </p:nvSpPr>
        <p:spPr>
          <a:xfrm>
            <a:off x="450922" y="5408475"/>
            <a:ext cx="48117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200" lIns="100400" spcFirstLastPara="1" rIns="100400" wrap="square" tIns="50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47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</a:t>
            </a:r>
            <a:r>
              <a:rPr b="1" lang="en" sz="2047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url: SMTP keywords</a:t>
            </a:r>
            <a:br>
              <a:rPr b="1" lang="en" sz="2047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b="1" lang="en" sz="2047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bug</a:t>
            </a:r>
            <a:endParaRPr sz="2047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358" name="Google Shape;358;g3801ed3c4e9_0_113" title="Screenshot 2025-09-17 at 22.04.1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7039" y="4707500"/>
            <a:ext cx="7519012" cy="17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g3801ed3c4e9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935" y="361104"/>
            <a:ext cx="11311147" cy="61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3801ed3c4e9_0_133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65" name="Google Shape;365;g3801ed3c4e9_0_133"/>
          <p:cNvSpPr txBox="1"/>
          <p:nvPr/>
        </p:nvSpPr>
        <p:spPr>
          <a:xfrm>
            <a:off x="747431" y="638503"/>
            <a:ext cx="5359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More </a:t>
            </a:r>
            <a:r>
              <a:rPr b="1" lang="en" sz="25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“Logical” Findings</a:t>
            </a:r>
            <a:endParaRPr b="1" sz="25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66" name="Google Shape;366;g3801ed3c4e9_0_133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67" name="Google Shape;367;g3801ed3c4e9_0_133"/>
          <p:cNvSpPr txBox="1"/>
          <p:nvPr/>
        </p:nvSpPr>
        <p:spPr>
          <a:xfrm>
            <a:off x="747426" y="1458375"/>
            <a:ext cx="496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</a:t>
            </a:r>
            <a:r>
              <a:rPr b="1" lang="en" sz="17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udo: host&lt;-&gt;network byte order?</a:t>
            </a:r>
            <a:endParaRPr sz="17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368" name="Google Shape;368;g3801ed3c4e9_0_133" title="Screenshot 2025-09-17 at 18.42.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425" y="3631775"/>
            <a:ext cx="4494448" cy="17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3801ed3c4e9_0_133" title="Screenshot 2025-09-17 at 18.42.3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425" y="1837125"/>
            <a:ext cx="4391450" cy="17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3801ed3c4e9_0_133"/>
          <p:cNvSpPr txBox="1"/>
          <p:nvPr/>
        </p:nvSpPr>
        <p:spPr>
          <a:xfrm>
            <a:off x="5858975" y="1168525"/>
            <a:ext cx="5765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sudo: TLS cert check for remote logging</a:t>
            </a:r>
            <a:endParaRPr sz="17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371" name="Google Shape;371;g3801ed3c4e9_0_133" title="Screenshot 2025-09-17 at 18.53.2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0775" y="1575550"/>
            <a:ext cx="4452217" cy="379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801ed3c4e9_0_133"/>
          <p:cNvSpPr txBox="1"/>
          <p:nvPr/>
        </p:nvSpPr>
        <p:spPr>
          <a:xfrm>
            <a:off x="6062300" y="5370775"/>
            <a:ext cx="5562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Logging to https://1.1.1.1/ or https://logging.com/. Connect.</a:t>
            </a:r>
            <a:endParaRPr b="1" sz="11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if https certificate is for example.com, check if example.com resolves to 1.1.1.1 or the same IP address as logging.com.</a:t>
            </a:r>
            <a:endParaRPr b="1" sz="11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if yes, certificate pass.</a:t>
            </a:r>
            <a:endParaRPr sz="11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g3801ed3c4e9_0_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935" y="361104"/>
            <a:ext cx="11311147" cy="61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3801ed3c4e9_0_149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79" name="Google Shape;379;g3801ed3c4e9_0_149"/>
          <p:cNvSpPr txBox="1"/>
          <p:nvPr/>
        </p:nvSpPr>
        <p:spPr>
          <a:xfrm>
            <a:off x="747431" y="638503"/>
            <a:ext cx="5359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Other Languages</a:t>
            </a:r>
            <a:endParaRPr b="1" sz="25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80" name="Google Shape;380;g3801ed3c4e9_0_149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81" name="Google Shape;381;g3801ed3c4e9_0_149"/>
          <p:cNvSpPr txBox="1"/>
          <p:nvPr/>
        </p:nvSpPr>
        <p:spPr>
          <a:xfrm>
            <a:off x="747425" y="1458375"/>
            <a:ext cx="687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JetBrains Mono"/>
                <a:ea typeface="JetBrains Mono"/>
                <a:cs typeface="JetBrains Mono"/>
                <a:sym typeface="JetBrains Mono"/>
              </a:rPr>
              <a:t>next.js</a:t>
            </a:r>
            <a:r>
              <a:rPr b="1" lang="en" sz="15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memory/socket leak on websocket upgrade</a:t>
            </a:r>
            <a:endParaRPr sz="15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382" name="Google Shape;382;g3801ed3c4e9_0_149" title="Screenshot 2025-09-17 at 19.05.0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125" y="1950600"/>
            <a:ext cx="5731675" cy="2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801ed3c4e9_0_149" title="Screenshot 2025-09-17 at 19.09.5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125" y="4698900"/>
            <a:ext cx="4166474" cy="1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3801ed3c4e9_0_149" title="Screenshot 2025-09-17 at 19.09.4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8150" y="2166325"/>
            <a:ext cx="5178124" cy="213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3801ed3c4e9_0_149" title="Screenshot 2025-09-17 at 19.09.1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5150" y="4618650"/>
            <a:ext cx="4264124" cy="17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3801ed3c4e9_0_149"/>
          <p:cNvSpPr txBox="1"/>
          <p:nvPr/>
        </p:nvSpPr>
        <p:spPr>
          <a:xfrm>
            <a:off x="803962" y="4475400"/>
            <a:ext cx="577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Incorrect refcount code in Obj-C</a:t>
            </a:r>
            <a:endParaRPr sz="15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87" name="Google Shape;387;g3801ed3c4e9_0_149"/>
          <p:cNvSpPr txBox="1"/>
          <p:nvPr/>
        </p:nvSpPr>
        <p:spPr>
          <a:xfrm>
            <a:off x="6575962" y="1873125"/>
            <a:ext cx="577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Incorrect map building in c++ (x,y mixup)</a:t>
            </a:r>
            <a:endParaRPr sz="15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88" name="Google Shape;388;g3801ed3c4e9_0_149"/>
          <p:cNvSpPr txBox="1"/>
          <p:nvPr/>
        </p:nvSpPr>
        <p:spPr>
          <a:xfrm>
            <a:off x="6707412" y="4357275"/>
            <a:ext cx="577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Incorrect Except/Throw catch in Kotlin</a:t>
            </a:r>
            <a:endParaRPr sz="15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g3801ed3c4e9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3801ed3c4e9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361" y="1349115"/>
            <a:ext cx="1029277" cy="1029277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3801ed3c4e9_0_8"/>
          <p:cNvSpPr txBox="1"/>
          <p:nvPr/>
        </p:nvSpPr>
        <p:spPr>
          <a:xfrm>
            <a:off x="3185031" y="4362053"/>
            <a:ext cx="5821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How to effectively use these tools.</a:t>
            </a:r>
            <a:endParaRPr b="0" i="0" sz="2400" u="none" cap="none" strike="noStrike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96" name="Google Shape;396;g3801ed3c4e9_0_8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97" name="Google Shape;397;g3801ed3c4e9_0_8"/>
          <p:cNvSpPr txBox="1"/>
          <p:nvPr/>
        </p:nvSpPr>
        <p:spPr>
          <a:xfrm>
            <a:off x="1254175" y="2613391"/>
            <a:ext cx="9683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48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Operationalizing</a:t>
            </a:r>
            <a:endParaRPr b="1" i="0" sz="48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3801ed3c4e9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935" y="361104"/>
            <a:ext cx="11311147" cy="61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3801ed3c4e9_0_23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KAZHACKSTAN</a:t>
            </a:r>
            <a:endParaRPr b="1" i="0" sz="1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04" name="Google Shape;404;g3801ed3c4e9_0_23"/>
          <p:cNvSpPr txBox="1"/>
          <p:nvPr/>
        </p:nvSpPr>
        <p:spPr>
          <a:xfrm>
            <a:off x="747421" y="638500"/>
            <a:ext cx="8750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Patterns That Win (For Pentesters)</a:t>
            </a:r>
            <a:endParaRPr b="1" i="0" sz="29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05" name="Google Shape;405;g3801ed3c4e9_0_23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06" name="Google Shape;406;g3801ed3c4e9_0_23"/>
          <p:cNvSpPr txBox="1"/>
          <p:nvPr/>
        </p:nvSpPr>
        <p:spPr>
          <a:xfrm>
            <a:off x="747428" y="2013313"/>
            <a:ext cx="1054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1/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Treat these systems like human code reviewers.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07" name="Google Shape;407;g3801ed3c4e9_0_23"/>
          <p:cNvSpPr txBox="1"/>
          <p:nvPr/>
        </p:nvSpPr>
        <p:spPr>
          <a:xfrm>
            <a:off x="747428" y="2680096"/>
            <a:ext cx="1054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Provide meaningful input.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08" name="Google Shape;408;g3801ed3c4e9_0_23"/>
          <p:cNvSpPr txBox="1"/>
          <p:nvPr/>
        </p:nvSpPr>
        <p:spPr>
          <a:xfrm>
            <a:off x="747428" y="3346879"/>
            <a:ext cx="1054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3</a:t>
            </a: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Guide them with policies.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09" name="Google Shape;409;g3801ed3c4e9_0_23"/>
          <p:cNvSpPr txBox="1"/>
          <p:nvPr/>
        </p:nvSpPr>
        <p:spPr>
          <a:xfrm>
            <a:off x="747428" y="4013663"/>
            <a:ext cx="1054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4</a:t>
            </a: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Pipe difficult-to-understand issues into ChatGPT.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1" cy="627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361" y="1349115"/>
            <a:ext cx="1029277" cy="102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1658004" y="3644357"/>
            <a:ext cx="88761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Multiple AI-native SASTs on the market today.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They work </a:t>
            </a:r>
            <a:r>
              <a:rPr i="1"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extremely</a:t>
            </a: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well.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They find real vulnerabilities and logic bugs in minutes.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They can “think”/”reason” about business logic issues.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They match developer intent with actual code.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They aren’t based on static rule-sets and queries.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They have low false positive rates.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etBrains Mono"/>
              <a:buChar char="●"/>
            </a:pPr>
            <a:r>
              <a:rPr lang="en" sz="1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They’re cheap (for now).</a:t>
            </a:r>
            <a:endParaRPr sz="1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7367751" y="586457"/>
            <a:ext cx="40978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906000" y="2537200"/>
            <a:ext cx="10380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TL;DR; Why you should care </a:t>
            </a:r>
            <a:endParaRPr b="1" i="0" sz="43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g3801ed3c4e9_0_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935" y="361104"/>
            <a:ext cx="11311147" cy="61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3801ed3c4e9_0_202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KAZHACKSTAN</a:t>
            </a:r>
            <a:endParaRPr b="1" i="0" sz="1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16" name="Google Shape;416;g3801ed3c4e9_0_202"/>
          <p:cNvSpPr txBox="1"/>
          <p:nvPr/>
        </p:nvSpPr>
        <p:spPr>
          <a:xfrm>
            <a:off x="747426" y="638500"/>
            <a:ext cx="10305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Patterns That Win (For Sec. Teams)</a:t>
            </a:r>
            <a:endParaRPr b="1" i="0" sz="29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17" name="Google Shape;417;g3801ed3c4e9_0_202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18" name="Google Shape;418;g3801ed3c4e9_0_202"/>
          <p:cNvSpPr txBox="1"/>
          <p:nvPr/>
        </p:nvSpPr>
        <p:spPr>
          <a:xfrm>
            <a:off x="747428" y="1940375"/>
            <a:ext cx="10895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1/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Treat these systems like human code reviewers.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19" name="Google Shape;419;g3801ed3c4e9_0_202"/>
          <p:cNvSpPr txBox="1"/>
          <p:nvPr/>
        </p:nvSpPr>
        <p:spPr>
          <a:xfrm>
            <a:off x="747425" y="2428064"/>
            <a:ext cx="10895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2/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Provide meaningful input.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20" name="Google Shape;420;g3801ed3c4e9_0_202"/>
          <p:cNvSpPr txBox="1"/>
          <p:nvPr/>
        </p:nvSpPr>
        <p:spPr>
          <a:xfrm>
            <a:off x="747428" y="2915754"/>
            <a:ext cx="10895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3/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Guide them with policies.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21" name="Google Shape;421;g3801ed3c4e9_0_202"/>
          <p:cNvSpPr txBox="1"/>
          <p:nvPr/>
        </p:nvSpPr>
        <p:spPr>
          <a:xfrm>
            <a:off x="747428" y="3403443"/>
            <a:ext cx="10895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4</a:t>
            </a: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Periodic full scans; embrace non‑determinism.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22" name="Google Shape;422;g3801ed3c4e9_0_202"/>
          <p:cNvSpPr txBox="1"/>
          <p:nvPr/>
        </p:nvSpPr>
        <p:spPr>
          <a:xfrm>
            <a:off x="747428" y="3891132"/>
            <a:ext cx="10895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5</a:t>
            </a: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PR scans; blocking on high-severity findings.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23" name="Google Shape;423;g3801ed3c4e9_0_202"/>
          <p:cNvSpPr txBox="1"/>
          <p:nvPr/>
        </p:nvSpPr>
        <p:spPr>
          <a:xfrm>
            <a:off x="747428" y="4378822"/>
            <a:ext cx="10895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6</a:t>
            </a: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Keep a human in the loop; treat auto-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fixes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as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technical description.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g3801ed3c4e9_0_2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935" y="361104"/>
            <a:ext cx="11311147" cy="61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3801ed3c4e9_0_262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KAZHACKSTAN</a:t>
            </a:r>
            <a:endParaRPr b="1" i="0" sz="1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30" name="Google Shape;430;g3801ed3c4e9_0_262"/>
          <p:cNvSpPr txBox="1"/>
          <p:nvPr/>
        </p:nvSpPr>
        <p:spPr>
          <a:xfrm>
            <a:off x="747421" y="638500"/>
            <a:ext cx="8750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Testing Runbook</a:t>
            </a:r>
            <a:endParaRPr b="1" i="0" sz="29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31" name="Google Shape;431;g3801ed3c4e9_0_262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32" name="Google Shape;432;g3801ed3c4e9_0_262"/>
          <p:cNvSpPr txBox="1"/>
          <p:nvPr/>
        </p:nvSpPr>
        <p:spPr>
          <a:xfrm>
            <a:off x="919253" y="1648363"/>
            <a:ext cx="1054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1/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Perform a full repo scan.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33" name="Google Shape;433;g3801ed3c4e9_0_262"/>
          <p:cNvSpPr txBox="1"/>
          <p:nvPr/>
        </p:nvSpPr>
        <p:spPr>
          <a:xfrm>
            <a:off x="919253" y="2315146"/>
            <a:ext cx="1054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2/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Perform a full repo scan again.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34" name="Google Shape;434;g3801ed3c4e9_0_262"/>
          <p:cNvSpPr txBox="1"/>
          <p:nvPr/>
        </p:nvSpPr>
        <p:spPr>
          <a:xfrm>
            <a:off x="919253" y="2981929"/>
            <a:ext cx="1054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3/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Perform a full repo scan with a rule/policy.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35" name="Google Shape;435;g3801ed3c4e9_0_262"/>
          <p:cNvSpPr txBox="1"/>
          <p:nvPr/>
        </p:nvSpPr>
        <p:spPr>
          <a:xfrm>
            <a:off x="919253" y="3648713"/>
            <a:ext cx="1054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C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4/</a:t>
            </a:r>
            <a:r>
              <a:rPr lang="en" sz="3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23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Perform an (automatic) PR scan.</a:t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436" name="Google Shape;436;g3801ed3c4e9_0_262" title="Screenshot 2025-09-17 at 19.19.55.png"/>
          <p:cNvPicPr preferRelativeResize="0"/>
          <p:nvPr/>
        </p:nvPicPr>
        <p:blipFill rotWithShape="1">
          <a:blip r:embed="rId4">
            <a:alphaModFix/>
          </a:blip>
          <a:srcRect b="3109" l="911" r="0" t="4885"/>
          <a:stretch/>
        </p:blipFill>
        <p:spPr>
          <a:xfrm>
            <a:off x="1922700" y="4188775"/>
            <a:ext cx="8539300" cy="21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g3801ed3c4e9_0_2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3801ed3c4e9_0_2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361" y="1349115"/>
            <a:ext cx="1029277" cy="1029277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3801ed3c4e9_0_274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44" name="Google Shape;444;g3801ed3c4e9_0_274"/>
          <p:cNvSpPr txBox="1"/>
          <p:nvPr/>
        </p:nvSpPr>
        <p:spPr>
          <a:xfrm>
            <a:off x="1254175" y="2613391"/>
            <a:ext cx="9683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Key Takeaways</a:t>
            </a:r>
            <a:endParaRPr b="1" i="0" sz="48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45" name="Google Shape;445;g3801ed3c4e9_0_274"/>
          <p:cNvSpPr txBox="1"/>
          <p:nvPr/>
        </p:nvSpPr>
        <p:spPr>
          <a:xfrm>
            <a:off x="3185031" y="4362053"/>
            <a:ext cx="5821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So what?</a:t>
            </a:r>
            <a:endParaRPr b="0" i="0" sz="2200" u="none" cap="none" strike="noStrike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g3801ed3c4e9_0_2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935" y="361104"/>
            <a:ext cx="11311147" cy="61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3801ed3c4e9_0_282"/>
          <p:cNvSpPr txBox="1"/>
          <p:nvPr/>
        </p:nvSpPr>
        <p:spPr>
          <a:xfrm>
            <a:off x="5097083" y="166216"/>
            <a:ext cx="199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KAZHACKSTAN</a:t>
            </a:r>
            <a:endParaRPr b="1" i="0" sz="10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52" name="Google Shape;452;g3801ed3c4e9_0_282"/>
          <p:cNvSpPr txBox="1"/>
          <p:nvPr/>
        </p:nvSpPr>
        <p:spPr>
          <a:xfrm>
            <a:off x="747421" y="638500"/>
            <a:ext cx="8750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Takeaways</a:t>
            </a:r>
            <a:endParaRPr b="1" i="0" sz="2500" u="none" cap="none" strike="noStrike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53" name="Google Shape;453;g3801ed3c4e9_0_282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54" name="Google Shape;454;g3801ed3c4e9_0_282"/>
          <p:cNvSpPr txBox="1"/>
          <p:nvPr/>
        </p:nvSpPr>
        <p:spPr>
          <a:xfrm>
            <a:off x="747428" y="1248313"/>
            <a:ext cx="105462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AI SASTs are real and extremely useful already.</a:t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Especially strong at logic and architectural flaws.</a:t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Made even stronger with policies.</a:t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Biggest value IMO: finding inconsistencies between intent and implementation.</a:t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Already beyond most SCAs.</a:t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Pentesters: Use them for recon, easy findings, and odd-path exploration.</a:t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Security/Product Teams: Integrate into PR checks, run periodically. Easy wins for old, large codebases.</a:t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etBrains Mono"/>
              <a:buChar char="●"/>
            </a:pPr>
            <a:r>
              <a:rPr lang="en" sz="1800">
                <a:solidFill>
                  <a:schemeClr val="dk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Try out Almanax, Corgea, ZeroPath (and DryRun, if possible).</a:t>
            </a:r>
            <a:endParaRPr sz="1800">
              <a:solidFill>
                <a:schemeClr val="dk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0000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1" cy="627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8"/>
          <p:cNvPicPr preferRelativeResize="0"/>
          <p:nvPr/>
        </p:nvPicPr>
        <p:blipFill rotWithShape="1">
          <a:blip r:embed="rId4">
            <a:alphaModFix/>
          </a:blip>
          <a:srcRect b="11874" l="13971" r="15738" t="15592"/>
          <a:stretch/>
        </p:blipFill>
        <p:spPr>
          <a:xfrm>
            <a:off x="8355724" y="3079531"/>
            <a:ext cx="4939862" cy="509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6413" y="520254"/>
            <a:ext cx="3776436" cy="230103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8"/>
          <p:cNvSpPr txBox="1"/>
          <p:nvPr/>
        </p:nvSpPr>
        <p:spPr>
          <a:xfrm>
            <a:off x="736921" y="3247579"/>
            <a:ext cx="9573728" cy="1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5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THANK YOU</a:t>
            </a:r>
            <a:br>
              <a:rPr b="1" i="0" lang="en" sz="55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</a:br>
            <a:r>
              <a:rPr b="1" i="0" lang="en" sz="5500" u="none" cap="none" strike="noStrike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FOR YOUR ATTENTION</a:t>
            </a:r>
            <a:endParaRPr b="1" i="0" sz="55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63" name="Google Shape;463;p8"/>
          <p:cNvSpPr txBox="1"/>
          <p:nvPr/>
        </p:nvSpPr>
        <p:spPr>
          <a:xfrm>
            <a:off x="736929" y="5748400"/>
            <a:ext cx="7866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Joshua Rogers &lt;mail: </a:t>
            </a:r>
            <a:r>
              <a:rPr i="1" lang="en" sz="2500">
                <a:solidFill>
                  <a:schemeClr val="lt1"/>
                </a:solidFill>
              </a:rPr>
              <a:t>hackday@joshua.hu</a:t>
            </a:r>
            <a:r>
              <a:rPr lang="en" sz="2500">
                <a:solidFill>
                  <a:schemeClr val="lt1"/>
                </a:solidFill>
              </a:rPr>
              <a:t>&gt;</a:t>
            </a:r>
            <a:endParaRPr b="0" i="0" sz="2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8"/>
          <p:cNvSpPr txBox="1"/>
          <p:nvPr/>
        </p:nvSpPr>
        <p:spPr>
          <a:xfrm>
            <a:off x="736921" y="5336124"/>
            <a:ext cx="3823504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greetz</a:t>
            </a:r>
            <a:endParaRPr b="1" i="0" sz="15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465" name="Google Shape;465;p8"/>
          <p:cNvSpPr txBox="1"/>
          <p:nvPr/>
        </p:nvSpPr>
        <p:spPr>
          <a:xfrm>
            <a:off x="7367751" y="1670772"/>
            <a:ext cx="40978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4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466" name="Google Shape;46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4369" y="639655"/>
            <a:ext cx="68580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7fdbf3d088_0_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7fdbf3d088_0_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361" y="1349115"/>
            <a:ext cx="1029277" cy="102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37fdbf3d088_0_126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20" name="Google Shape;120;g37fdbf3d088_0_126"/>
          <p:cNvSpPr txBox="1"/>
          <p:nvPr/>
        </p:nvSpPr>
        <p:spPr>
          <a:xfrm>
            <a:off x="1254175" y="2613391"/>
            <a:ext cx="9683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8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Context</a:t>
            </a:r>
            <a:endParaRPr b="1" i="0" sz="68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21" name="Google Shape;121;g37fdbf3d088_0_126"/>
          <p:cNvSpPr txBox="1"/>
          <p:nvPr/>
        </p:nvSpPr>
        <p:spPr>
          <a:xfrm>
            <a:off x="3185131" y="3676253"/>
            <a:ext cx="582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Trying to find some magic.</a:t>
            </a:r>
            <a:endParaRPr b="0" i="0" sz="2400" u="none" cap="none" strike="noStrike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37fdbf3d088_0_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7fdbf3d088_0_111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28" name="Google Shape;128;g37fdbf3d088_0_111"/>
          <p:cNvSpPr txBox="1"/>
          <p:nvPr/>
        </p:nvSpPr>
        <p:spPr>
          <a:xfrm>
            <a:off x="1095900" y="1032250"/>
            <a:ext cx="10000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AI SAST: A Working Definition</a:t>
            </a:r>
            <a:endParaRPr b="1" i="0" sz="4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29" name="Google Shape;129;g37fdbf3d088_0_111"/>
          <p:cNvSpPr txBox="1"/>
          <p:nvPr/>
        </p:nvSpPr>
        <p:spPr>
          <a:xfrm>
            <a:off x="1842900" y="2091675"/>
            <a:ext cx="7650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 tool whose input is source code, and whose output is (any of) the following:</a:t>
            </a:r>
            <a:endParaRPr sz="24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130" name="Google Shape;130;g37fdbf3d088_0_111"/>
          <p:cNvSpPr txBox="1"/>
          <p:nvPr/>
        </p:nvSpPr>
        <p:spPr>
          <a:xfrm>
            <a:off x="2528400" y="3291825"/>
            <a:ext cx="78207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1. Vulnerabilities that create security risk.</a:t>
            </a:r>
            <a:endParaRPr sz="22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2. Malicious code (intentional or not).</a:t>
            </a:r>
            <a:endParaRPr sz="22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3. Major bugs that impact stability/security.</a:t>
            </a:r>
            <a:endParaRPr sz="22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   Anything else is just a bonus.</a:t>
            </a:r>
            <a:endParaRPr sz="22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3801ed3c4e9_0_2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801ed3c4e9_0_295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137" name="Google Shape;137;g3801ed3c4e9_0_295" title="Screenshot 2025-09-17 at 21.41.19.png"/>
          <p:cNvPicPr preferRelativeResize="0"/>
          <p:nvPr/>
        </p:nvPicPr>
        <p:blipFill rotWithShape="1">
          <a:blip r:embed="rId4">
            <a:alphaModFix/>
          </a:blip>
          <a:srcRect b="0" l="0" r="6794" t="0"/>
          <a:stretch/>
        </p:blipFill>
        <p:spPr>
          <a:xfrm>
            <a:off x="5399750" y="2579150"/>
            <a:ext cx="6316923" cy="282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801ed3c4e9_0_295"/>
          <p:cNvSpPr txBox="1"/>
          <p:nvPr/>
        </p:nvSpPr>
        <p:spPr>
          <a:xfrm>
            <a:off x="717176" y="1515850"/>
            <a:ext cx="9489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Google’s Magic Bug Hunter: Big Sleep</a:t>
            </a:r>
            <a:endParaRPr b="1" i="0" sz="2900" u="none" cap="none" strike="noStrike">
              <a:solidFill>
                <a:schemeClr val="lt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39" name="Google Shape;139;g3801ed3c4e9_0_295"/>
          <p:cNvSpPr txBox="1"/>
          <p:nvPr/>
        </p:nvSpPr>
        <p:spPr>
          <a:xfrm>
            <a:off x="651125" y="2655538"/>
            <a:ext cx="46806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2024: Begins finding vulns.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2025: Continues to find criticals in </a:t>
            </a: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ffmpeg, V8, Ghostscript, JavaScriptCore, imagemagick, etc.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140" name="Google Shape;140;g3801ed3c4e9_0_295"/>
          <p:cNvSpPr txBox="1"/>
          <p:nvPr/>
        </p:nvSpPr>
        <p:spPr>
          <a:xfrm>
            <a:off x="816125" y="5503725"/>
            <a:ext cx="4350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Public Bug Tracker: https://goo.gle/bigsleep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37fdbf3d088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37fdbf3d088_0_5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47" name="Google Shape;147;g37fdbf3d088_0_5"/>
          <p:cNvSpPr txBox="1"/>
          <p:nvPr/>
        </p:nvSpPr>
        <p:spPr>
          <a:xfrm>
            <a:off x="1254150" y="1041766"/>
            <a:ext cx="9683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How do I find somebody to give money to?</a:t>
            </a:r>
            <a:endParaRPr b="1" i="0" sz="4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148" name="Google Shape;148;g37fdbf3d088_0_5" title="Screenshot 2025-09-17 at 02.30.55.png"/>
          <p:cNvPicPr preferRelativeResize="0"/>
          <p:nvPr/>
        </p:nvPicPr>
        <p:blipFill rotWithShape="1">
          <a:blip r:embed="rId4">
            <a:alphaModFix/>
          </a:blip>
          <a:srcRect b="16867" l="15119" r="37588" t="0"/>
          <a:stretch/>
        </p:blipFill>
        <p:spPr>
          <a:xfrm>
            <a:off x="9218276" y="2532225"/>
            <a:ext cx="2161597" cy="377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7fdbf3d088_0_5" title="Screenshot 2025-09-17 at 02.30.20.png"/>
          <p:cNvPicPr preferRelativeResize="0"/>
          <p:nvPr/>
        </p:nvPicPr>
        <p:blipFill rotWithShape="1">
          <a:blip r:embed="rId5">
            <a:alphaModFix/>
          </a:blip>
          <a:srcRect b="16867" l="15447" r="45952" t="0"/>
          <a:stretch/>
        </p:blipFill>
        <p:spPr>
          <a:xfrm>
            <a:off x="7413175" y="2532225"/>
            <a:ext cx="1805071" cy="377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7fdbf3d088_0_5" title="Screenshot 2025-09-17 at 02.30.09.png"/>
          <p:cNvPicPr preferRelativeResize="0"/>
          <p:nvPr/>
        </p:nvPicPr>
        <p:blipFill rotWithShape="1">
          <a:blip r:embed="rId6">
            <a:alphaModFix/>
          </a:blip>
          <a:srcRect b="16867" l="16200" r="45244" t="0"/>
          <a:stretch/>
        </p:blipFill>
        <p:spPr>
          <a:xfrm>
            <a:off x="5697242" y="2532225"/>
            <a:ext cx="1715962" cy="377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7fdbf3d088_0_5" title="Screenshot 2025-09-17 at 02.29.35.png"/>
          <p:cNvPicPr preferRelativeResize="0"/>
          <p:nvPr/>
        </p:nvPicPr>
        <p:blipFill rotWithShape="1">
          <a:blip r:embed="rId7">
            <a:alphaModFix/>
          </a:blip>
          <a:srcRect b="16867" l="13538" r="38317" t="0"/>
          <a:stretch/>
        </p:blipFill>
        <p:spPr>
          <a:xfrm>
            <a:off x="812125" y="2532225"/>
            <a:ext cx="2478382" cy="377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7fdbf3d088_0_5" title="Screenshot 2025-09-17 at 02.29.50.png"/>
          <p:cNvPicPr preferRelativeResize="0"/>
          <p:nvPr/>
        </p:nvPicPr>
        <p:blipFill rotWithShape="1">
          <a:blip r:embed="rId8">
            <a:alphaModFix/>
          </a:blip>
          <a:srcRect b="16867" l="16730" r="31520" t="0"/>
          <a:stretch/>
        </p:blipFill>
        <p:spPr>
          <a:xfrm>
            <a:off x="2555080" y="2532225"/>
            <a:ext cx="2339940" cy="377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7fdbf3d088_0_5" title="Screenshot 2025-09-17 at 02.29.59.png"/>
          <p:cNvPicPr preferRelativeResize="0"/>
          <p:nvPr/>
        </p:nvPicPr>
        <p:blipFill rotWithShape="1">
          <a:blip r:embed="rId9">
            <a:alphaModFix/>
          </a:blip>
          <a:srcRect b="16867" l="16009" r="48805" t="0"/>
          <a:stretch/>
        </p:blipFill>
        <p:spPr>
          <a:xfrm>
            <a:off x="4059307" y="2532225"/>
            <a:ext cx="1637970" cy="3771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37fdbf3d088_0_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7fdbf3d088_0_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361" y="1349115"/>
            <a:ext cx="1029277" cy="102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7fdbf3d088_0_134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61" name="Google Shape;161;g37fdbf3d088_0_134"/>
          <p:cNvSpPr txBox="1"/>
          <p:nvPr/>
        </p:nvSpPr>
        <p:spPr>
          <a:xfrm>
            <a:off x="1254175" y="2613391"/>
            <a:ext cx="9683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8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Landscape</a:t>
            </a:r>
            <a:endParaRPr b="1" i="0" sz="68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62" name="Google Shape;162;g37fdbf3d088_0_134"/>
          <p:cNvSpPr txBox="1"/>
          <p:nvPr/>
        </p:nvSpPr>
        <p:spPr>
          <a:xfrm>
            <a:off x="3185131" y="3864203"/>
            <a:ext cx="5821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What’s out there &amp; common capabilities.</a:t>
            </a:r>
            <a:endParaRPr b="0" i="0" sz="2400" u="none" cap="none" strike="noStrike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37fdbf3d088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09" y="289327"/>
            <a:ext cx="11575780" cy="627934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7fdbf3d088_0_88"/>
          <p:cNvSpPr txBox="1"/>
          <p:nvPr/>
        </p:nvSpPr>
        <p:spPr>
          <a:xfrm>
            <a:off x="251850" y="2140600"/>
            <a:ext cx="12192000" cy="3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b="1" i="1"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Almanax</a:t>
            </a: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"The AI Security Engineer"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b="1" i="1"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Amplify Security</a:t>
            </a: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"Develop Secure Software Confidently"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b="1" i="1"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Corgea</a:t>
            </a: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"Smarter AppSec, built with AI"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b="1" i="1"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DryRun Security</a:t>
            </a: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"Codebase Risk Averted w/ Contextual Security Analysis"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b="1" i="1"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Gecko Security</a:t>
            </a: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"AI Security Engineer"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etBrains Mono"/>
              <a:buChar char="●"/>
            </a:pPr>
            <a:r>
              <a:rPr b="1" i="1"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ZeroPath</a:t>
            </a:r>
            <a:r>
              <a:rPr lang="en" sz="20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"AI-Native SAST &amp; AppSec Platform"</a:t>
            </a:r>
            <a:endParaRPr sz="20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169" name="Google Shape;169;g37fdbf3d088_0_88"/>
          <p:cNvSpPr txBox="1"/>
          <p:nvPr/>
        </p:nvSpPr>
        <p:spPr>
          <a:xfrm>
            <a:off x="7367751" y="586457"/>
            <a:ext cx="4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HACKDAY</a:t>
            </a:r>
            <a:endParaRPr b="1" i="0" sz="2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70" name="Google Shape;170;g37fdbf3d088_0_88"/>
          <p:cNvSpPr txBox="1"/>
          <p:nvPr/>
        </p:nvSpPr>
        <p:spPr>
          <a:xfrm>
            <a:off x="1254150" y="1194166"/>
            <a:ext cx="9683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Current Vendors</a:t>
            </a:r>
            <a:endParaRPr b="1" i="0" sz="4000" u="none" cap="none" strike="noStrik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